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handoutMasterIdLst>
    <p:handoutMasterId r:id="rId35"/>
  </p:handoutMasterIdLst>
  <p:sldIdLst>
    <p:sldId id="256" r:id="rId4"/>
    <p:sldId id="258" r:id="rId5"/>
    <p:sldId id="397" r:id="rId6"/>
    <p:sldId id="392" r:id="rId7"/>
    <p:sldId id="477" r:id="rId8"/>
    <p:sldId id="488" r:id="rId9"/>
    <p:sldId id="489" r:id="rId10"/>
    <p:sldId id="490" r:id="rId11"/>
    <p:sldId id="491" r:id="rId12"/>
    <p:sldId id="492" r:id="rId13"/>
    <p:sldId id="493" r:id="rId14"/>
    <p:sldId id="471" r:id="rId15"/>
    <p:sldId id="494" r:id="rId16"/>
    <p:sldId id="468" r:id="rId17"/>
    <p:sldId id="495" r:id="rId18"/>
    <p:sldId id="496" r:id="rId19"/>
    <p:sldId id="497" r:id="rId20"/>
    <p:sldId id="485" r:id="rId21"/>
    <p:sldId id="469" r:id="rId22"/>
    <p:sldId id="470" r:id="rId23"/>
    <p:sldId id="308" r:id="rId24"/>
    <p:sldId id="486" r:id="rId25"/>
    <p:sldId id="487" r:id="rId26"/>
    <p:sldId id="472" r:id="rId27"/>
    <p:sldId id="400" r:id="rId28"/>
    <p:sldId id="401" r:id="rId29"/>
    <p:sldId id="402" r:id="rId30"/>
    <p:sldId id="473" r:id="rId31"/>
    <p:sldId id="403" r:id="rId32"/>
    <p:sldId id="314" r:id="rId33"/>
  </p:sldIdLst>
  <p:sldSz cx="12192000" cy="6858000"/>
  <p:notesSz cx="6858000" cy="9144000"/>
  <p:embeddedFontLst>
    <p:embeddedFont>
      <p:font typeface="方正粗宋简体" panose="02010600030101010101" charset="-122"/>
      <p:regular r:id="rId36"/>
    </p:embeddedFont>
    <p:embeddedFont>
      <p:font typeface="方正细倩简体" panose="02010600030101010101" charset="-122"/>
      <p:regular r:id="rId37"/>
    </p:embeddedFont>
    <p:embeddedFont>
      <p:font typeface="方正中倩简体" panose="02010600030101010101" charset="-122"/>
      <p:regular r:id="rId38"/>
    </p:embeddedFont>
    <p:embeddedFont>
      <p:font typeface="Agency FB" panose="020B0604020202020204" pitchFamily="3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等线 Light" panose="02010600030101010101" pitchFamily="2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1">
          <p15:clr>
            <a:srgbClr val="A4A3A4"/>
          </p15:clr>
        </p15:guide>
        <p15:guide id="2" pos="39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5">
          <p15:clr>
            <a:srgbClr val="A4A3A4"/>
          </p15:clr>
        </p15:guide>
        <p15:guide id="2" pos="21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B69"/>
    <a:srgbClr val="FFFFFF"/>
    <a:srgbClr val="135D46"/>
    <a:srgbClr val="25C9AA"/>
    <a:srgbClr val="1FA9A9"/>
    <a:srgbClr val="0070C0"/>
    <a:srgbClr val="FFFF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12" autoAdjust="0"/>
    <p:restoredTop sz="94424" autoAdjust="0"/>
  </p:normalViewPr>
  <p:slideViewPr>
    <p:cSldViewPr snapToGrid="0">
      <p:cViewPr varScale="1">
        <p:scale>
          <a:sx n="58" d="100"/>
          <a:sy n="58" d="100"/>
        </p:scale>
        <p:origin x="96" y="330"/>
      </p:cViewPr>
      <p:guideLst>
        <p:guide orient="horz" pos="1991"/>
        <p:guide pos="39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65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92949-903F-45D4-BFA5-821F5631427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1084F-51A6-4C17-9D10-D137A9715E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8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8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1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2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8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63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0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912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2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4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74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30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35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97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03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1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7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2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6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8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1A2F3-BC8E-4575-AD05-8F5DE200FF0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18867" y="336062"/>
            <a:ext cx="1521065" cy="461665"/>
            <a:chOff x="10253553" y="6371101"/>
            <a:chExt cx="1521065" cy="461665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198504" y="348684"/>
            <a:ext cx="5993496" cy="0"/>
          </a:xfrm>
          <a:prstGeom prst="line">
            <a:avLst/>
          </a:prstGeom>
          <a:ln w="76200"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 userDrawn="1"/>
        </p:nvSpPr>
        <p:spPr>
          <a:xfrm flipV="1">
            <a:off x="1162050" y="307485"/>
            <a:ext cx="5924550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10800000" flipV="1">
            <a:off x="9588136" y="6284518"/>
            <a:ext cx="2603863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253553" y="6371101"/>
            <a:ext cx="1521065" cy="461665"/>
            <a:chOff x="10253553" y="6371101"/>
            <a:chExt cx="1521065" cy="461665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4FFF-31E7-4ABF-998B-44D43C5ABCB4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pmj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" y="0"/>
            <a:ext cx="12179935" cy="6882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3525" y="2266096"/>
            <a:ext cx="6848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第六单元 文件操作（二）</a:t>
            </a:r>
            <a:endParaRPr kumimoji="1"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aHei IK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2495" y="1389262"/>
            <a:ext cx="3376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>
                <a:solidFill>
                  <a:srgbClr val="25C9AA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北京八维研修学院</a:t>
            </a:r>
            <a:endParaRPr lang="zh-CN" altLang="en-US" sz="2600" b="1" dirty="0">
              <a:solidFill>
                <a:srgbClr val="25C9AA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4390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5728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67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58405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9744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082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677525" y="4006805"/>
            <a:ext cx="1495425" cy="0"/>
          </a:xfrm>
          <a:prstGeom prst="line">
            <a:avLst/>
          </a:prstGeom>
          <a:ln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38302" y="3151335"/>
            <a:ext cx="59889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网站工程学院</a:t>
            </a:r>
            <a:r>
              <a:rPr lang="en-US" altLang="zh-CN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·</a:t>
            </a:r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专高教研室</a:t>
            </a:r>
          </a:p>
        </p:txBody>
      </p:sp>
      <p:pic>
        <p:nvPicPr>
          <p:cNvPr id="3" name="风铃曲--宫崎骏音乐盒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2351658" y="195943"/>
            <a:ext cx="609600" cy="609600"/>
          </a:xfrm>
          <a:prstGeom prst="rect">
            <a:avLst/>
          </a:prstGeom>
        </p:spPr>
      </p:pic>
      <p:pic>
        <p:nvPicPr>
          <p:cNvPr id="1026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7031" y="5527042"/>
            <a:ext cx="3799305" cy="86289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7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6260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 resolve()</a:t>
            </a:r>
          </a:p>
          <a:p>
            <a:pPr lvl="0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path.resolve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将一系列路径或路径段解析为绝对路径。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如果在处理所有给定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path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段之后，还没有生成绝对路径，则使用当前工作目录进行追加。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如果没有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path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段传递，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path.resolve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将返回当前工作目录的绝对路径。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71951-9B7B-471C-8FD8-F3C5A093798C}"/>
              </a:ext>
            </a:extLst>
          </p:cNvPr>
          <p:cNvSpPr txBox="1"/>
          <p:nvPr/>
        </p:nvSpPr>
        <p:spPr>
          <a:xfrm>
            <a:off x="1068289" y="3816626"/>
            <a:ext cx="6225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sym typeface="Wingdings" panose="05000000000000000000" pitchFamily="2" charset="2"/>
              </a:rPr>
              <a:t>:(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Wingdings" panose="05000000000000000000" pitchFamily="2" charset="2"/>
              </a:rPr>
              <a:t>以当前工作目录为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sym typeface="Wingdings" panose="05000000000000000000" pitchFamily="2" charset="2"/>
              </a:rPr>
              <a:t>C:\Users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sym typeface="Wingdings" panose="05000000000000000000" pitchFamily="2" charset="2"/>
              </a:rPr>
              <a:t>为例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  <a:sym typeface="Wingdings" panose="05000000000000000000" pitchFamily="2" charset="2"/>
              </a:rPr>
              <a:t>)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path.resolve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(‘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’, ‘lib’, ‘a.js’)); // C:\User\src\lib\a.js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path.resolve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()); // C:\User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path.resolve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(‘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’, ‘/lib’, ‘a.js’)); // C:\lib\a.js</a:t>
            </a:r>
          </a:p>
        </p:txBody>
      </p:sp>
    </p:spTree>
    <p:extLst>
      <p:ext uri="{BB962C8B-B14F-4D97-AF65-F5344CB8AC3E}">
        <p14:creationId xmlns:p14="http://schemas.microsoft.com/office/powerpoint/2010/main" val="1370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6260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 parse()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path.format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()</a:t>
            </a:r>
          </a:p>
          <a:p>
            <a:pPr lvl="0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path.format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pathObject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：将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pathObject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root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dir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base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name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ext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属性，按照一定的规则，组合成一个文件路径。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path.parse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filepath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path.format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方法的反向操作。</a:t>
            </a:r>
          </a:p>
          <a:p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B89A87-E02C-44BA-910D-04434424599D}"/>
              </a:ext>
            </a:extLst>
          </p:cNvPr>
          <p:cNvSpPr txBox="1"/>
          <p:nvPr/>
        </p:nvSpPr>
        <p:spPr>
          <a:xfrm>
            <a:off x="1068289" y="2756452"/>
            <a:ext cx="2955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add = 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/lib/a.js';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obj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path.parse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(add);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{ root: 'C:/',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dir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: 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/lib',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 base: 'a.js',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ext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: '.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js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',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 name: 'a' }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str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path.format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(obj);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= 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/lib/a.js';</a:t>
            </a:r>
          </a:p>
        </p:txBody>
      </p:sp>
    </p:spTree>
    <p:extLst>
      <p:ext uri="{BB962C8B-B14F-4D97-AF65-F5344CB8AC3E}">
        <p14:creationId xmlns:p14="http://schemas.microsoft.com/office/powerpoint/2010/main" val="35075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77752" y="1951584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遍历目录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888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2"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138707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418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83727" y="1046222"/>
            <a:ext cx="243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873951" y="1953426"/>
            <a:ext cx="22363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97506" y="2275841"/>
            <a:ext cx="151836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递归算法</a:t>
            </a:r>
          </a:p>
        </p:txBody>
      </p:sp>
      <p:sp>
        <p:nvSpPr>
          <p:cNvPr id="12" name="矩形 11"/>
          <p:cNvSpPr/>
          <p:nvPr/>
        </p:nvSpPr>
        <p:spPr>
          <a:xfrm>
            <a:off x="6218194" y="2179296"/>
            <a:ext cx="1842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97911" y="4339280"/>
            <a:ext cx="6687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6252" y="5839326"/>
            <a:ext cx="2918755" cy="662906"/>
          </a:xfrm>
          <a:prstGeom prst="rect">
            <a:avLst/>
          </a:prstGeom>
          <a:noFill/>
        </p:spPr>
      </p:pic>
      <p:grpSp>
        <p:nvGrpSpPr>
          <p:cNvPr id="22" name="组合 21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8724877" y="4464290"/>
            <a:ext cx="151836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同步遍历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554D15-83F0-49F9-A178-46EADF0865A5}"/>
              </a:ext>
            </a:extLst>
          </p:cNvPr>
          <p:cNvSpPr/>
          <p:nvPr/>
        </p:nvSpPr>
        <p:spPr>
          <a:xfrm>
            <a:off x="6907529" y="3305857"/>
            <a:ext cx="6495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79AD50-533E-4933-B0A7-81EABD2EB322}"/>
              </a:ext>
            </a:extLst>
          </p:cNvPr>
          <p:cNvSpPr/>
          <p:nvPr/>
        </p:nvSpPr>
        <p:spPr>
          <a:xfrm>
            <a:off x="6909133" y="5372703"/>
            <a:ext cx="6463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C000FD-6B3D-494D-95D7-F1724AD82B4D}"/>
              </a:ext>
            </a:extLst>
          </p:cNvPr>
          <p:cNvSpPr/>
          <p:nvPr/>
        </p:nvSpPr>
        <p:spPr>
          <a:xfrm>
            <a:off x="8724877" y="3473259"/>
            <a:ext cx="151836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遍历算法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7D9900-AD0E-497D-88BF-85CF5AC529F3}"/>
              </a:ext>
            </a:extLst>
          </p:cNvPr>
          <p:cNvSpPr/>
          <p:nvPr/>
        </p:nvSpPr>
        <p:spPr>
          <a:xfrm>
            <a:off x="8724877" y="5511201"/>
            <a:ext cx="151836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异步遍历</a:t>
            </a:r>
          </a:p>
        </p:txBody>
      </p:sp>
    </p:spTree>
    <p:extLst>
      <p:ext uri="{BB962C8B-B14F-4D97-AF65-F5344CB8AC3E}">
        <p14:creationId xmlns:p14="http://schemas.microsoft.com/office/powerpoint/2010/main" val="158553634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50"/>
                            </p:stCondLst>
                            <p:childTnLst>
                              <p:par>
                                <p:cTn id="4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同步拷贝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('./a.js’));</a:t>
            </a: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异步拷贝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('./a.js', function (err, data)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data, function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4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遍历算法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同步拷贝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fs.readFileSync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('./a.js’));</a:t>
            </a: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异步拷贝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('./a.js', function (err, data)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fs.writeFile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('./b.js', data, function (err)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(err) {</a:t>
            </a:r>
          </a:p>
          <a:p>
            <a:pPr lvl="3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throw err;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32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同步遍历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Fs.readdirSync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(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dist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)	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//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该方法返回值的数据类型是个数组，可以采用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forEach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和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map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等遍历数组的方式遍历目录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98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异步遍历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Fs.readdir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(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dist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, function (err, paths) {</a:t>
            </a: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	//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此时的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paths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数据类型是个数组，可以采用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forEach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和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map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等遍历数组的方式遍历目录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+mn-ea"/>
            </a:endParaRPr>
          </a:p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sym typeface="+mn-ea"/>
              </a:rPr>
              <a:t>})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270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65457" y="1951584"/>
            <a:ext cx="4261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案例分析思路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98476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0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文件的深度拷贝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流是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中一个非常重要的概念， 也是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之所以适用于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I/O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密集型场景的重要原因之一。 流是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移动数据的方式，流可以是可读的和／或可写的。在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Node.js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中很多模块都使用到了流， 包括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HTTP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fs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模块</a:t>
            </a:r>
            <a:endParaRPr lang="zh-CN" altLang="en-US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2"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138707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418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83727" y="1046222"/>
            <a:ext cx="243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873951" y="1953426"/>
            <a:ext cx="22363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91452" y="2353196"/>
            <a:ext cx="218521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path</a:t>
            </a:r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（路径）</a:t>
            </a:r>
          </a:p>
        </p:txBody>
      </p:sp>
      <p:sp>
        <p:nvSpPr>
          <p:cNvPr id="12" name="矩形 11"/>
          <p:cNvSpPr/>
          <p:nvPr/>
        </p:nvSpPr>
        <p:spPr>
          <a:xfrm>
            <a:off x="6218194" y="2179296"/>
            <a:ext cx="1842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3056" y="4476915"/>
            <a:ext cx="8130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6252" y="5839326"/>
            <a:ext cx="2918755" cy="662906"/>
          </a:xfrm>
          <a:prstGeom prst="rect">
            <a:avLst/>
          </a:prstGeom>
          <a:noFill/>
        </p:spPr>
      </p:pic>
      <p:grpSp>
        <p:nvGrpSpPr>
          <p:cNvPr id="22" name="组合 21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8889977" y="3292361"/>
            <a:ext cx="151836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遍历目录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8EB328-AB14-4653-8178-4AE303D2CBCB}"/>
              </a:ext>
            </a:extLst>
          </p:cNvPr>
          <p:cNvSpPr/>
          <p:nvPr/>
        </p:nvSpPr>
        <p:spPr>
          <a:xfrm>
            <a:off x="6814809" y="3298389"/>
            <a:ext cx="6495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5A11EF-4921-4BD9-A55E-0720E1930071}"/>
              </a:ext>
            </a:extLst>
          </p:cNvPr>
          <p:cNvSpPr/>
          <p:nvPr/>
        </p:nvSpPr>
        <p:spPr>
          <a:xfrm>
            <a:off x="8522893" y="4565843"/>
            <a:ext cx="218521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案例分析思路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5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0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3D8E9A-2C69-491B-BA2D-B18016B77310}"/>
              </a:ext>
            </a:extLst>
          </p:cNvPr>
          <p:cNvSpPr txBox="1"/>
          <p:nvPr/>
        </p:nvSpPr>
        <p:spPr>
          <a:xfrm>
            <a:off x="1045616" y="1951672"/>
            <a:ext cx="8402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由于数据是流，这就意味着在完成文件读取之前， 从收到最初几个字节开始，就可以对数据动作。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由于一次性读取再写入的方式不适用与大文件拷贝，容易造成内存爆仓，对于大文件，我们只能读一点儿写一点儿直到拷贝完成</a:t>
            </a: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6810" y="1325031"/>
            <a:ext cx="526297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以流的方式读取文件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/1.mp4’); 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以流的方式写入文件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/3.mp4’);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内存中监听到数据流时触发的事件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readStream.on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('data', function (chunk) {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	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写入文件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writeStream.write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只读数据流结束时，关闭只写数据流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readStream.on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(end', function () {</a:t>
            </a:r>
          </a:p>
          <a:p>
            <a:pPr lvl="1"/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writeStream.end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80549" y="1735848"/>
            <a:ext cx="49151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创建一个只读数据流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fs.createReadStream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/1.mp4’);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创建一个只写数据流</a:t>
            </a:r>
          </a:p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fs.createWriteStream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/5.mp4’);</a:t>
            </a:r>
          </a:p>
          <a:p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管道流输出</a:t>
            </a:r>
          </a:p>
          <a:p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rs.pipe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); //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管道</a:t>
            </a:r>
          </a:p>
        </p:txBody>
      </p:sp>
    </p:spTree>
    <p:extLst>
      <p:ext uri="{BB962C8B-B14F-4D97-AF65-F5344CB8AC3E}">
        <p14:creationId xmlns:p14="http://schemas.microsoft.com/office/powerpoint/2010/main" val="341474146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的流操作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4045" y="900961"/>
            <a:ext cx="966969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Pipe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方法的实现原理：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fs.createReadStream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/1.mp4');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var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fs.createWriteStream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/5.mp4');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('data', function (chunk) {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ws.write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(chunk));//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返回布尔值 没写完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-&gt; false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写完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-&gt; true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if (!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ws.write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(chunk)) {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没写完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暂停只读数据流</a:t>
            </a:r>
          </a:p>
          <a:p>
            <a:pPr lvl="2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rs.pause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2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console.log('pause');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drain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事件来判断什么时候只写数据流已经将缓存中的数据写入目标，可以传入下一个待写数据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('drain', function () {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rs.resume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 //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循环读取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console.log('resume');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rs.on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('end', function () {</a:t>
            </a:r>
          </a:p>
          <a:p>
            <a:pPr lvl="1"/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ws.end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1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console.log('end');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77392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03612" y="1951584"/>
            <a:ext cx="33566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Buffer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与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Stream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38054" y="751255"/>
            <a:ext cx="1255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8794" b="22999"/>
          <a:stretch>
            <a:fillRect/>
          </a:stretch>
        </p:blipFill>
        <p:spPr>
          <a:xfrm>
            <a:off x="-1" y="3222884"/>
            <a:ext cx="12192000" cy="29380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8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注册账号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134" y="1901935"/>
            <a:ext cx="8389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www.npmjs.com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官网注册账号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99AED-2273-4548-9A1E-2D35FC11D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84" y="1354009"/>
            <a:ext cx="3568770" cy="46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本地登录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4910" y="1285240"/>
            <a:ext cx="765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第一次登录：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adduser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非第一次登录：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login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7EDB50-F894-47AD-85A8-1BEA842C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9" y="2957512"/>
            <a:ext cx="6299267" cy="1283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发布代码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3943" y="2799708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publish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该条命令需在要发布的包之内输入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卸载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6205" y="2922353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uninstall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unpublish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版本号</a:t>
            </a:r>
          </a:p>
        </p:txBody>
      </p:sp>
    </p:spTree>
    <p:extLst>
      <p:ext uri="{BB962C8B-B14F-4D97-AF65-F5344CB8AC3E}">
        <p14:creationId xmlns:p14="http://schemas.microsoft.com/office/powerpoint/2010/main" val="21288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注意事项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1497" y="1764858"/>
            <a:ext cx="7876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发布的包中必须有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文件中必须有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两个字段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发布的包不得与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服务器上已存在的包重名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小时之内予以卸载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卸载包后须过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小时之后再重新发布，且必须修改其版本号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78414" y="1951584"/>
            <a:ext cx="32351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path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（路径）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5" y="0"/>
            <a:ext cx="1218946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25795" y="1675475"/>
            <a:ext cx="5108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谢谢聆听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25507" y="2860306"/>
            <a:ext cx="444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THANK YOU</a:t>
            </a:r>
            <a:endParaRPr lang="zh-CN" altLang="en-US" sz="4800" dirty="0">
              <a:solidFill>
                <a:schemeClr val="bg1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519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857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196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9534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0873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2211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775315" y="2784106"/>
            <a:ext cx="3749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3550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4888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44000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5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6829" y="1810557"/>
            <a:ext cx="8490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Node.js path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模块提供了一些用于处理文件路径的小工具，我们可以通过以下方式引入该模块：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  <a:p>
            <a:r>
              <a:rPr lang="en-US" altLang="zh-CN" sz="2400" b="1" dirty="0">
                <a:solidFill>
                  <a:srgbClr val="1D8B69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+mn-ea"/>
              </a:rPr>
              <a:t>require(‘path’)</a:t>
            </a:r>
            <a:endParaRPr lang="zh-CN" altLang="en-US" sz="2400" b="1" dirty="0">
              <a:solidFill>
                <a:srgbClr val="1D8B69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Path.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normalize()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格式化路径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path.normalize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(p)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该方法可以将不标准的路径转为标准的路径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707C31-0AF4-445B-AB9E-4823F6B90E00}"/>
              </a:ext>
            </a:extLst>
          </p:cNvPr>
          <p:cNvSpPr txBox="1"/>
          <p:nvPr/>
        </p:nvSpPr>
        <p:spPr>
          <a:xfrm>
            <a:off x="1068289" y="3074504"/>
            <a:ext cx="4985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path.normalize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/////lib///a.js’));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C:/src/lib/a.js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03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path.delimiter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提供特定于平台的路径分隔符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path.delimiter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;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对于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Windows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为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POSIX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44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path.extname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(p)</a:t>
            </a:r>
          </a:p>
          <a:p>
            <a:pPr lvl="0" algn="ctr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(p)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获取文件后缀名。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如果一个路径中并不包含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'.'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或该路径只包含一个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'.'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或这个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'.'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为路径的第一个字符，则此命令返回空字符串。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873F99-2916-4C17-90BB-D26E9905ADFF}"/>
              </a:ext>
            </a:extLst>
          </p:cNvPr>
          <p:cNvSpPr txBox="1"/>
          <p:nvPr/>
        </p:nvSpPr>
        <p:spPr>
          <a:xfrm>
            <a:off x="1166191" y="3313043"/>
            <a:ext cx="48349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('index.txt.md’)); // .md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’)); // ‘’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('.’)); // ‘’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(‘’)); // ‘’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path.extname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.')); // .</a:t>
            </a:r>
          </a:p>
        </p:txBody>
      </p:sp>
    </p:spTree>
    <p:extLst>
      <p:ext uri="{BB962C8B-B14F-4D97-AF65-F5344CB8AC3E}">
        <p14:creationId xmlns:p14="http://schemas.microsoft.com/office/powerpoint/2010/main" val="16684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path.join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() </a:t>
            </a:r>
          </a:p>
          <a:p>
            <a:pPr lvl="0" algn="ctr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path.join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可以传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0-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多个参数</a:t>
            </a:r>
          </a:p>
          <a:p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使用平台特定的分隔符将所有给定的段连接在一起，然后对结果路径进行规范化。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AD41D3-962C-406F-A40B-E87BC1CB6CAB}"/>
              </a:ext>
            </a:extLst>
          </p:cNvPr>
          <p:cNvSpPr txBox="1"/>
          <p:nvPr/>
        </p:nvSpPr>
        <p:spPr>
          <a:xfrm>
            <a:off x="1068289" y="3105834"/>
            <a:ext cx="427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path.join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', 'a.js’)); // 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/a.js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6260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path.dirname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path.basename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()</a:t>
            </a:r>
          </a:p>
          <a:p>
            <a:pPr lvl="0"/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8289" y="1430268"/>
            <a:ext cx="8490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返回代表文件夹的部分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path.dirname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()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path.basename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/b/a.js', '.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js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'));</a:t>
            </a:r>
          </a:p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返回路径的最后一部分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path.basename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(path ,[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ext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])</a:t>
            </a:r>
          </a:p>
          <a:p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ext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可选文件扩展名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78ADFB-25F4-467E-A8DA-35DC89237DCD}"/>
              </a:ext>
            </a:extLst>
          </p:cNvPr>
          <p:cNvSpPr txBox="1"/>
          <p:nvPr/>
        </p:nvSpPr>
        <p:spPr>
          <a:xfrm>
            <a:off x="1068289" y="3803374"/>
            <a:ext cx="53240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Eg</a:t>
            </a:r>
            <a:r>
              <a:rPr lang="en-US" altLang="zh-CN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path.basename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/b/a.js', '.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js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’)); // a</a:t>
            </a: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path.basename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/b/a.js')); // a.js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console.log(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path.dirname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('C://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src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/b/a.js')); // C://src/b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59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8B69"/>
        </a:solidFill>
        <a:ln w="25400" cap="flat" cmpd="sng" algn="ctr">
          <a:noFill/>
          <a:prstDash val="solid"/>
        </a:ln>
        <a:effectLst>
          <a:outerShdw blurRad="444500" dist="254000" dir="8100000" algn="tr" rotWithShape="0">
            <a:prstClr val="black">
              <a:alpha val="50000"/>
            </a:prst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" lastClr="FFFFFF"/>
            </a:solidFill>
            <a:effectLst/>
            <a:uLnTx/>
            <a:uFillTx/>
            <a:latin typeface="Calibri" panose="020F0502020204030204"/>
            <a:ea typeface="宋体" panose="02010600030101010101" pitchFamily="2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Microsoft Office PowerPoint</Application>
  <PresentationFormat>宽屏</PresentationFormat>
  <Paragraphs>236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Wingdings</vt:lpstr>
      <vt:lpstr>方正细倩简体</vt:lpstr>
      <vt:lpstr>Arial</vt:lpstr>
      <vt:lpstr>Agency FB</vt:lpstr>
      <vt:lpstr>方正粗宋简体</vt:lpstr>
      <vt:lpstr>YaHei IKEA</vt:lpstr>
      <vt:lpstr>Calibri</vt:lpstr>
      <vt:lpstr>微软雅黑</vt:lpstr>
      <vt:lpstr>等线 Light</vt:lpstr>
      <vt:lpstr>宋体</vt:lpstr>
      <vt:lpstr>方正中倩简体</vt:lpstr>
      <vt:lpstr>Calibri Light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20233</dc:title>
  <dc:creator>邦邦家园</dc:creator>
  <cp:keywords>https:/shop114556147.taobao.com</cp:keywords>
  <cp:lastModifiedBy>王 堤</cp:lastModifiedBy>
  <cp:revision>344</cp:revision>
  <dcterms:created xsi:type="dcterms:W3CDTF">2016-03-17T02:20:00Z</dcterms:created>
  <dcterms:modified xsi:type="dcterms:W3CDTF">2018-07-12T23:46:47Z</dcterms:modified>
  <cp:category>https://shop114556147.taobao.com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